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1" r:id="rId6"/>
    <p:sldId id="259" r:id="rId7"/>
    <p:sldId id="268" r:id="rId8"/>
    <p:sldId id="260" r:id="rId9"/>
    <p:sldId id="263" r:id="rId10"/>
    <p:sldId id="264" r:id="rId11"/>
    <p:sldId id="265" r:id="rId12"/>
    <p:sldId id="270" r:id="rId13"/>
    <p:sldId id="271" r:id="rId14"/>
    <p:sldId id="272" r:id="rId15"/>
    <p:sldId id="273" r:id="rId16"/>
    <p:sldId id="269" r:id="rId17"/>
    <p:sldId id="266" r:id="rId18"/>
    <p:sldId id="274" r:id="rId19"/>
    <p:sldId id="275" r:id="rId20"/>
    <p:sldId id="267" r:id="rId21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C1ED-B258-4C9B-8891-1C5F31BF3209}" type="datetimeFigureOut">
              <a:rPr lang="en-US" smtClean="0"/>
              <a:t>12/9/2012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722A0-088F-40EA-9D8C-2181CB58E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C1ED-B258-4C9B-8891-1C5F31BF3209}" type="datetimeFigureOut">
              <a:rPr lang="en-US" smtClean="0"/>
              <a:t>12/9/2012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722A0-088F-40EA-9D8C-2181CB58E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2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C1ED-B258-4C9B-8891-1C5F31BF3209}" type="datetimeFigureOut">
              <a:rPr lang="en-US" smtClean="0"/>
              <a:t>12/9/2012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722A0-088F-40EA-9D8C-2181CB58E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8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C1ED-B258-4C9B-8891-1C5F31BF3209}" type="datetimeFigureOut">
              <a:rPr lang="en-US" smtClean="0"/>
              <a:t>12/9/2012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722A0-088F-40EA-9D8C-2181CB58E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48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C1ED-B258-4C9B-8891-1C5F31BF3209}" type="datetimeFigureOut">
              <a:rPr lang="en-US" smtClean="0"/>
              <a:t>12/9/2012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722A0-088F-40EA-9D8C-2181CB58E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55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C1ED-B258-4C9B-8891-1C5F31BF3209}" type="datetimeFigureOut">
              <a:rPr lang="en-US" smtClean="0"/>
              <a:t>12/9/2012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722A0-088F-40EA-9D8C-2181CB58E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1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C1ED-B258-4C9B-8891-1C5F31BF3209}" type="datetimeFigureOut">
              <a:rPr lang="en-US" smtClean="0"/>
              <a:t>12/9/2012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722A0-088F-40EA-9D8C-2181CB58E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5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C1ED-B258-4C9B-8891-1C5F31BF3209}" type="datetimeFigureOut">
              <a:rPr lang="en-US" smtClean="0"/>
              <a:t>12/9/2012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722A0-088F-40EA-9D8C-2181CB58E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05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C1ED-B258-4C9B-8891-1C5F31BF3209}" type="datetimeFigureOut">
              <a:rPr lang="en-US" smtClean="0"/>
              <a:t>12/9/2012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722A0-088F-40EA-9D8C-2181CB58E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02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C1ED-B258-4C9B-8891-1C5F31BF3209}" type="datetimeFigureOut">
              <a:rPr lang="en-US" smtClean="0"/>
              <a:t>12/9/2012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722A0-088F-40EA-9D8C-2181CB58E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56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C1ED-B258-4C9B-8891-1C5F31BF3209}" type="datetimeFigureOut">
              <a:rPr lang="en-US" smtClean="0"/>
              <a:t>12/9/2012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722A0-088F-40EA-9D8C-2181CB58E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0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3C1ED-B258-4C9B-8891-1C5F31BF3209}" type="datetimeFigureOut">
              <a:rPr lang="en-US" smtClean="0"/>
              <a:t>12/9/2012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722A0-088F-40EA-9D8C-2181CB58E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5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hyperlink" Target="http://www.esainc.com/docs/spool/D-Serine_Pittcon_2008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.gi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5.emf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533401"/>
            <a:ext cx="7772400" cy="3067050"/>
          </a:xfrm>
        </p:spPr>
        <p:txBody>
          <a:bodyPr>
            <a:normAutofit/>
          </a:bodyPr>
          <a:lstStyle/>
          <a:p>
            <a:r>
              <a:rPr lang="en-US" dirty="0" smtClean="0"/>
              <a:t>Amino acids in space: </a:t>
            </a:r>
            <a:br>
              <a:rPr lang="en-US" dirty="0" smtClean="0"/>
            </a:br>
            <a:r>
              <a:rPr lang="en-US" dirty="0" smtClean="0"/>
              <a:t>How meteors may have affected amino acid chirality on Earth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Emily Boggs</a:t>
            </a:r>
          </a:p>
          <a:p>
            <a:r>
              <a:rPr lang="en-US" dirty="0" smtClean="0"/>
              <a:t>Biochemistry</a:t>
            </a:r>
          </a:p>
          <a:p>
            <a:r>
              <a:rPr lang="en-US" dirty="0" smtClean="0"/>
              <a:t>Dr. Timmons</a:t>
            </a:r>
          </a:p>
          <a:p>
            <a:r>
              <a:rPr lang="en-US" dirty="0" smtClean="0"/>
              <a:t>10 December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57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Not Contaminated!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Previous studies on meteorites were accused of allowing for terrestrial contamination</a:t>
            </a:r>
          </a:p>
          <a:p>
            <a:pPr lvl="1"/>
            <a:r>
              <a:rPr lang="en-US" dirty="0" smtClean="0"/>
              <a:t>A large L</a:t>
            </a:r>
            <a:r>
              <a:rPr lang="en-US" baseline="-25000" dirty="0" smtClean="0"/>
              <a:t>ee</a:t>
            </a:r>
            <a:r>
              <a:rPr lang="en-US" dirty="0" smtClean="0"/>
              <a:t> could be explained by an influx of terrestrial amino acids shortly after impact.</a:t>
            </a:r>
          </a:p>
          <a:p>
            <a:endParaRPr lang="en-US" dirty="0"/>
          </a:p>
          <a:p>
            <a:r>
              <a:rPr lang="en-US" dirty="0" err="1" smtClean="0"/>
              <a:t>Glavin</a:t>
            </a:r>
            <a:r>
              <a:rPr lang="en-US" dirty="0" smtClean="0"/>
              <a:t> et al. used the high concentrations of carbon-13 to verify that the samples tested were extraterrestrial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12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Crystallization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Glavin</a:t>
            </a:r>
            <a:r>
              <a:rPr lang="en-US" dirty="0" smtClean="0"/>
              <a:t> et al. posited the following theory regarding enantiomeric</a:t>
            </a:r>
          </a:p>
          <a:p>
            <a:pPr lvl="1"/>
            <a:r>
              <a:rPr lang="en-US" dirty="0" smtClean="0"/>
              <a:t> Three assumptions: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Amino acids are more likely to </a:t>
            </a:r>
            <a:r>
              <a:rPr lang="en-US" dirty="0" err="1" smtClean="0"/>
              <a:t>racemize</a:t>
            </a:r>
            <a:r>
              <a:rPr lang="en-US" dirty="0" smtClean="0"/>
              <a:t> while in solution than while precipitated as a solid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Larger amino acid crystals are more stable than smaller ones and are less likely to dissolve back into solution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A small enantiomeric excess is already 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3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Crystallization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Some amino acids like aspartic acid, glutamic acid, and threonine form </a:t>
            </a:r>
            <a:r>
              <a:rPr lang="en-US" dirty="0" err="1" smtClean="0"/>
              <a:t>enantiopure</a:t>
            </a:r>
            <a:r>
              <a:rPr lang="en-US" dirty="0" smtClean="0"/>
              <a:t> crystals</a:t>
            </a:r>
          </a:p>
          <a:p>
            <a:endParaRPr lang="en-US" dirty="0"/>
          </a:p>
          <a:p>
            <a:r>
              <a:rPr lang="en-US" dirty="0" smtClean="0"/>
              <a:t>Other amino acids like alanine form racemic crystals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63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rs.els-cdn.com/content/image/1-s2.0-S002211390900373X-gr2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832"/>
            <a:ext cx="9144000" cy="525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" y="6073169"/>
            <a:ext cx="8839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Unicode MS" pitchFamily="34" charset="-128"/>
                <a:cs typeface="Arial" pitchFamily="34" charset="0"/>
              </a:rPr>
              <a:t>Seiji Tsuzuki, Hideo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Unicode MS" pitchFamily="34" charset="-128"/>
                <a:cs typeface="Arial" pitchFamily="34" charset="0"/>
              </a:rPr>
              <a:t>Orita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Unicode MS" pitchFamily="34" charset="-128"/>
                <a:cs typeface="Arial" pitchFamily="34" charset="0"/>
              </a:rPr>
              <a:t>,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Unicode MS" pitchFamily="34" charset="-128"/>
                <a:cs typeface="Arial" pitchFamily="34" charset="0"/>
              </a:rPr>
              <a:t>Hisanori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Unicode MS" pitchFamily="34" charset="-128"/>
                <a:cs typeface="Arial" pitchFamily="34" charset="0"/>
              </a:rPr>
              <a:t> Ueki,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Unicode MS" pitchFamily="34" charset="-128"/>
                <a:cs typeface="Arial" pitchFamily="34" charset="0"/>
              </a:rPr>
              <a:t>Vadim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Unicode MS" pitchFamily="34" charset="-128"/>
                <a:cs typeface="Arial" pitchFamily="34" charset="0"/>
              </a:rPr>
              <a:t> A.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Unicode MS" pitchFamily="34" charset="-128"/>
                <a:cs typeface="Arial" pitchFamily="34" charset="0"/>
              </a:rPr>
              <a:t>Soloshonok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Unicode MS" pitchFamily="34" charset="-128"/>
                <a:cs typeface="Arial" pitchFamily="34" charset="0"/>
              </a:rPr>
              <a:t>, First principle lattice energy calculations for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Unicode MS" pitchFamily="34" charset="-128"/>
                <a:cs typeface="Arial" pitchFamily="34" charset="0"/>
              </a:rPr>
              <a:t>enantiopure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Unicode MS" pitchFamily="34" charset="-128"/>
                <a:cs typeface="Arial" pitchFamily="34" charset="0"/>
              </a:rPr>
              <a:t> and racemic crystals of α-(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Unicode MS" pitchFamily="34" charset="-128"/>
                <a:cs typeface="Arial" pitchFamily="34" charset="0"/>
              </a:rPr>
              <a:t>trifluoromethyl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Unicode MS" pitchFamily="34" charset="-128"/>
                <a:cs typeface="Arial" pitchFamily="34" charset="0"/>
              </a:rPr>
              <a:t>)lactic acid: Is self-disproportionation of enantiomers controlled by thermodynamic stability of crystals?, Journal of Fluorine Chemistry, Volume 131, Issue 4, April 2010, Pages 461-466, ISSN 0022-1139, 10.1016/j.jfluchem.2009.12.018.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71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Crystallization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dirty="0" err="1" smtClean="0"/>
              <a:t>enantiopure</a:t>
            </a:r>
            <a:r>
              <a:rPr lang="en-US" dirty="0" smtClean="0"/>
              <a:t> crystals, the excess major enantiomer will form slightly larger crystals</a:t>
            </a:r>
          </a:p>
          <a:p>
            <a:pPr lvl="1"/>
            <a:r>
              <a:rPr lang="en-US" dirty="0" smtClean="0"/>
              <a:t>Crystals of minor enantiomer are smaller and more likely to dissolve</a:t>
            </a:r>
          </a:p>
          <a:p>
            <a:pPr lvl="1"/>
            <a:r>
              <a:rPr lang="en-US" dirty="0" smtClean="0"/>
              <a:t>Since minor enantiomer is more likely to remain in solution, it has a higher chance of </a:t>
            </a:r>
            <a:r>
              <a:rPr lang="en-US" dirty="0" err="1" smtClean="0"/>
              <a:t>racemizing</a:t>
            </a:r>
            <a:r>
              <a:rPr lang="en-US" dirty="0" smtClean="0"/>
              <a:t> into the major enantiomer</a:t>
            </a:r>
          </a:p>
          <a:p>
            <a:r>
              <a:rPr lang="en-US" dirty="0" smtClean="0"/>
              <a:t>“Runaway snowball” effect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80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Crystallization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For racemic crystals, only 50-50 enantiomer crystals will form</a:t>
            </a:r>
          </a:p>
          <a:p>
            <a:pPr lvl="1"/>
            <a:r>
              <a:rPr lang="en-US" dirty="0" smtClean="0"/>
              <a:t>An excess of one enantiomer means there will be more of it in solution</a:t>
            </a:r>
          </a:p>
          <a:p>
            <a:pPr lvl="1"/>
            <a:r>
              <a:rPr lang="en-US" dirty="0" smtClean="0"/>
              <a:t>The excess enantiomer will be more likely to </a:t>
            </a:r>
            <a:r>
              <a:rPr lang="en-US" dirty="0" err="1" smtClean="0"/>
              <a:t>racemize</a:t>
            </a:r>
            <a:r>
              <a:rPr lang="en-US" dirty="0" smtClean="0"/>
              <a:t> into the other enantiomer until equilibrium is reached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8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Circular Polarized Light (CPL)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Posited as possible explanation for small initial enantiomeric excess</a:t>
            </a:r>
          </a:p>
          <a:p>
            <a:r>
              <a:rPr lang="en-US" dirty="0" smtClean="0"/>
              <a:t>Can degrade molecules of certain chirality while leaving other alone</a:t>
            </a:r>
          </a:p>
          <a:p>
            <a:pPr lvl="1"/>
            <a:r>
              <a:rPr lang="en-US" dirty="0" smtClean="0"/>
              <a:t>Right-handed CPL degrades L configurations</a:t>
            </a:r>
          </a:p>
          <a:p>
            <a:pPr lvl="1"/>
            <a:r>
              <a:rPr lang="en-US" dirty="0" smtClean="0"/>
              <a:t>Left-handed CPL degrades D configurations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66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However…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Theory rejected by </a:t>
            </a:r>
            <a:r>
              <a:rPr lang="en-US" dirty="0" err="1" smtClean="0"/>
              <a:t>Glavin</a:t>
            </a:r>
            <a:r>
              <a:rPr lang="en-US" dirty="0" smtClean="0"/>
              <a:t> et al.</a:t>
            </a:r>
          </a:p>
          <a:p>
            <a:r>
              <a:rPr lang="en-US" dirty="0" smtClean="0"/>
              <a:t>Aspartic acid located too far inside the meteorite to have been affected by radiation</a:t>
            </a:r>
          </a:p>
          <a:p>
            <a:r>
              <a:rPr lang="en-US" dirty="0" smtClean="0"/>
              <a:t>Aspartic acid precursor (3-oxopropanoic acid) is achiral</a:t>
            </a:r>
          </a:p>
          <a:p>
            <a:endParaRPr lang="en-US" dirty="0"/>
          </a:p>
          <a:p>
            <a:r>
              <a:rPr lang="en-US" dirty="0" smtClean="0"/>
              <a:t>Mechanism of </a:t>
            </a:r>
            <a:r>
              <a:rPr lang="en-US" dirty="0" err="1" smtClean="0"/>
              <a:t>homochirality</a:t>
            </a:r>
            <a:r>
              <a:rPr lang="en-US" dirty="0" smtClean="0"/>
              <a:t> understood…</a:t>
            </a:r>
          </a:p>
          <a:p>
            <a:r>
              <a:rPr lang="en-US" dirty="0" smtClean="0"/>
              <a:t>Cause still unknown!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95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219200"/>
            <a:ext cx="8229600" cy="4953000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1800" dirty="0"/>
              <a:t>Fisher, G. H., </a:t>
            </a:r>
            <a:r>
              <a:rPr lang="en-US" sz="1800" dirty="0" err="1"/>
              <a:t>Petrucelli</a:t>
            </a:r>
            <a:r>
              <a:rPr lang="en-US" sz="1800" dirty="0"/>
              <a:t>, L., Gardner, C., Emory, C., Frey, W. H., </a:t>
            </a:r>
            <a:r>
              <a:rPr lang="en-US" sz="1800" dirty="0" err="1"/>
              <a:t>Amaducci</a:t>
            </a:r>
            <a:r>
              <a:rPr lang="en-US" sz="1800" dirty="0"/>
              <a:t>, L. </a:t>
            </a:r>
            <a:r>
              <a:rPr lang="en-US" sz="1800" dirty="0" err="1"/>
              <a:t>Sorbi</a:t>
            </a:r>
            <a:r>
              <a:rPr lang="en-US" sz="1800" dirty="0"/>
              <a:t>, S., </a:t>
            </a:r>
            <a:r>
              <a:rPr lang="en-US" sz="1800" dirty="0" err="1"/>
              <a:t>Sorrention</a:t>
            </a:r>
            <a:r>
              <a:rPr lang="en-US" sz="1800" dirty="0"/>
              <a:t>, G., </a:t>
            </a:r>
            <a:r>
              <a:rPr lang="en-US" sz="1800" dirty="0" err="1"/>
              <a:t>Borghi</a:t>
            </a:r>
            <a:r>
              <a:rPr lang="en-US" sz="1800" dirty="0"/>
              <a:t>, M., </a:t>
            </a:r>
            <a:r>
              <a:rPr lang="en-US" sz="1800" dirty="0" err="1"/>
              <a:t>D'Aniello</a:t>
            </a:r>
            <a:r>
              <a:rPr lang="en-US" sz="1800" dirty="0"/>
              <a:t>, A. (1994) Free D-amino acids in human cerebrospinal fluid of Alzheimer disease, multiple sclerosis, and healthy control subjects. </a:t>
            </a:r>
            <a:r>
              <a:rPr lang="en-US" sz="1800" i="1" dirty="0"/>
              <a:t>Mol. Chem. </a:t>
            </a:r>
            <a:r>
              <a:rPr lang="en-US" sz="1800" i="1" dirty="0" err="1"/>
              <a:t>Neuropathol</a:t>
            </a:r>
            <a:r>
              <a:rPr lang="en-US" sz="1800" i="1" dirty="0"/>
              <a:t>. 23</a:t>
            </a:r>
            <a:r>
              <a:rPr lang="en-US" sz="1800" dirty="0"/>
              <a:t>, 115-124.</a:t>
            </a:r>
          </a:p>
          <a:p>
            <a:pPr marL="514350" lvl="0" indent="-514350">
              <a:buFont typeface="+mj-lt"/>
              <a:buAutoNum type="arabicPeriod"/>
            </a:pPr>
            <a:endParaRPr lang="en-US" sz="1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1800" dirty="0" err="1" smtClean="0"/>
              <a:t>Chyba</a:t>
            </a:r>
            <a:r>
              <a:rPr lang="en-US" sz="1800" dirty="0"/>
              <a:t>, C., Sagan, C. (1992) Endogenous production, exogenous delivery and impact-shock synthesis of organic molecules: an inventory for the origins of life. </a:t>
            </a:r>
            <a:r>
              <a:rPr lang="en-US" sz="1800" i="1" dirty="0"/>
              <a:t>Nature. 9</a:t>
            </a:r>
            <a:r>
              <a:rPr lang="en-US" sz="1800" dirty="0"/>
              <a:t>, 125-132.</a:t>
            </a:r>
          </a:p>
          <a:p>
            <a:pPr marL="514350" lvl="0" indent="-514350">
              <a:buFont typeface="+mj-lt"/>
              <a:buAutoNum type="arabicPeriod"/>
            </a:pPr>
            <a:endParaRPr lang="en-US" sz="1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1800" dirty="0" smtClean="0"/>
              <a:t>Acworth</a:t>
            </a:r>
            <a:r>
              <a:rPr lang="en-US" sz="1800" dirty="0"/>
              <a:t>, I. N., Zhang, Q., </a:t>
            </a:r>
            <a:r>
              <a:rPr lang="en-US" sz="1800" dirty="0" err="1"/>
              <a:t>Phattanarudee</a:t>
            </a:r>
            <a:r>
              <a:rPr lang="en-US" sz="1800" dirty="0"/>
              <a:t>, S., </a:t>
            </a:r>
            <a:r>
              <a:rPr lang="en-US" sz="1800" dirty="0" err="1"/>
              <a:t>Waraska</a:t>
            </a:r>
            <a:r>
              <a:rPr lang="en-US" sz="1800" dirty="0"/>
              <a:t>, J., Maher, T. J. (2008) A Method for the Routine Determination of a Free D-Serine and D-Aspartic Acid in Brain Tissue Extracts. PDF. </a:t>
            </a:r>
            <a:r>
              <a:rPr lang="en-US" sz="1800" u="sng" dirty="0">
                <a:hlinkClick r:id="rId4"/>
              </a:rPr>
              <a:t>http://www.esainc.com/docs/spool/D-Serine_Pittcon_2008.pdf</a:t>
            </a:r>
            <a:endParaRPr lang="en-US" sz="1800" dirty="0"/>
          </a:p>
          <a:p>
            <a:pPr marL="514350" lvl="0" indent="-514350">
              <a:buFont typeface="+mj-lt"/>
              <a:buAutoNum type="arabicPeriod"/>
            </a:pPr>
            <a:endParaRPr lang="en-US" sz="1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1800" dirty="0" smtClean="0"/>
              <a:t>Bailey</a:t>
            </a:r>
            <a:r>
              <a:rPr lang="en-US" sz="1800" dirty="0"/>
              <a:t>, J., </a:t>
            </a:r>
            <a:r>
              <a:rPr lang="en-US" sz="1800" dirty="0" err="1"/>
              <a:t>Chrysostomou</a:t>
            </a:r>
            <a:r>
              <a:rPr lang="en-US" sz="1800" dirty="0"/>
              <a:t> A., Hough, J. H., Gledhill, T. M., McCall, A., Clark, S., Menard, F., Tamura, M. (1998) Circular Polarization in Star-Formation Regions: Implications for </a:t>
            </a:r>
            <a:r>
              <a:rPr lang="en-US" sz="1800" dirty="0" err="1"/>
              <a:t>Biomolecular</a:t>
            </a:r>
            <a:r>
              <a:rPr lang="en-US" sz="1800" dirty="0"/>
              <a:t> </a:t>
            </a:r>
            <a:r>
              <a:rPr lang="en-US" sz="1800" dirty="0" err="1"/>
              <a:t>Homochirality</a:t>
            </a:r>
            <a:r>
              <a:rPr lang="en-US" sz="1800" dirty="0"/>
              <a:t>. </a:t>
            </a:r>
            <a:r>
              <a:rPr lang="en-US" sz="1800" i="1" dirty="0"/>
              <a:t>Science. 281</a:t>
            </a:r>
            <a:r>
              <a:rPr lang="en-US" sz="1800" dirty="0"/>
              <a:t>, 672-674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0078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514350" lvl="0" indent="-514350">
              <a:buFont typeface="+mj-lt"/>
              <a:buAutoNum type="arabicPeriod" startAt="5"/>
            </a:pPr>
            <a:r>
              <a:rPr lang="en-US" dirty="0" smtClean="0"/>
              <a:t>Nuevo, M., </a:t>
            </a:r>
            <a:r>
              <a:rPr lang="en-US" dirty="0" err="1" smtClean="0"/>
              <a:t>Meierhenrich</a:t>
            </a:r>
            <a:r>
              <a:rPr lang="en-US" dirty="0" smtClean="0"/>
              <a:t>, U. J., Munoz Caro, G. M., </a:t>
            </a:r>
            <a:r>
              <a:rPr lang="en-US" dirty="0" err="1" smtClean="0"/>
              <a:t>Dartois</a:t>
            </a:r>
            <a:r>
              <a:rPr lang="en-US" dirty="0" smtClean="0"/>
              <a:t>, E., </a:t>
            </a:r>
            <a:r>
              <a:rPr lang="en-US" dirty="0" err="1" smtClean="0"/>
              <a:t>d'Hendecourt</a:t>
            </a:r>
            <a:r>
              <a:rPr lang="en-US" dirty="0" smtClean="0"/>
              <a:t>, L., </a:t>
            </a:r>
            <a:r>
              <a:rPr lang="en-US" dirty="0" err="1" smtClean="0"/>
              <a:t>Deboffle</a:t>
            </a:r>
            <a:r>
              <a:rPr lang="en-US" dirty="0" smtClean="0"/>
              <a:t>, D., Auger, G., </a:t>
            </a:r>
            <a:r>
              <a:rPr lang="en-US" dirty="0" err="1" smtClean="0"/>
              <a:t>Blanot</a:t>
            </a:r>
            <a:r>
              <a:rPr lang="en-US" dirty="0" smtClean="0"/>
              <a:t>, D., </a:t>
            </a:r>
            <a:r>
              <a:rPr lang="en-US" dirty="0" err="1" smtClean="0"/>
              <a:t>Bredehoeft</a:t>
            </a:r>
            <a:r>
              <a:rPr lang="en-US" dirty="0" smtClean="0"/>
              <a:t>, J. H., </a:t>
            </a:r>
            <a:r>
              <a:rPr lang="en-US" dirty="0" err="1" smtClean="0"/>
              <a:t>Nahon</a:t>
            </a:r>
            <a:r>
              <a:rPr lang="en-US" dirty="0" smtClean="0"/>
              <a:t>, L. (2006) The effects of circularly polarized light on amino acid enantiomers produced by the UV irradiation of interstellar ice analogs. </a:t>
            </a:r>
            <a:r>
              <a:rPr lang="en-US" i="1" dirty="0" smtClean="0"/>
              <a:t>Astronomy &amp; Astrophysics. 457</a:t>
            </a:r>
            <a:r>
              <a:rPr lang="en-US" dirty="0" smtClean="0"/>
              <a:t>, 741-751.</a:t>
            </a:r>
          </a:p>
          <a:p>
            <a:pPr marL="514350" lvl="0" indent="-514350">
              <a:buFont typeface="+mj-lt"/>
              <a:buAutoNum type="arabicPeriod" startAt="5"/>
            </a:pPr>
            <a:endParaRPr lang="en-US" dirty="0" smtClean="0"/>
          </a:p>
          <a:p>
            <a:pPr marL="514350" lvl="0" indent="-514350">
              <a:buFont typeface="+mj-lt"/>
              <a:buAutoNum type="arabicPeriod" startAt="5"/>
            </a:pPr>
            <a:r>
              <a:rPr lang="en-US" dirty="0" err="1" smtClean="0"/>
              <a:t>Noorduin</a:t>
            </a:r>
            <a:r>
              <a:rPr lang="en-US" dirty="0" smtClean="0"/>
              <a:t>, W. L., et al. (2009) Complete chiral symmetry breaking of an amino acid derivative directed by circularly polarized light. </a:t>
            </a:r>
            <a:r>
              <a:rPr lang="en-US" i="1" dirty="0" smtClean="0"/>
              <a:t>Nature Chemistry. 1</a:t>
            </a:r>
            <a:r>
              <a:rPr lang="en-US" dirty="0" smtClean="0"/>
              <a:t>, 729-732.</a:t>
            </a:r>
          </a:p>
          <a:p>
            <a:pPr marL="514350" lvl="0" indent="-514350">
              <a:buFont typeface="+mj-lt"/>
              <a:buAutoNum type="arabicPeriod" startAt="5"/>
            </a:pPr>
            <a:endParaRPr lang="en-US" dirty="0" smtClean="0"/>
          </a:p>
          <a:p>
            <a:pPr marL="514350" lvl="0" indent="-514350">
              <a:buFont typeface="+mj-lt"/>
              <a:buAutoNum type="arabicPeriod" startAt="5"/>
            </a:pPr>
            <a:r>
              <a:rPr lang="en-US" dirty="0" err="1" smtClean="0"/>
              <a:t>Glavin</a:t>
            </a:r>
            <a:r>
              <a:rPr lang="en-US" dirty="0" smtClean="0"/>
              <a:t>, D. P., </a:t>
            </a:r>
            <a:r>
              <a:rPr lang="en-US" dirty="0" err="1" smtClean="0"/>
              <a:t>Elsila</a:t>
            </a:r>
            <a:r>
              <a:rPr lang="en-US" dirty="0" smtClean="0"/>
              <a:t>, J. E., Burton, A. S., Callahan, M. P., </a:t>
            </a:r>
            <a:r>
              <a:rPr lang="en-US" dirty="0" err="1" smtClean="0"/>
              <a:t>Dworkin</a:t>
            </a:r>
            <a:r>
              <a:rPr lang="en-US" dirty="0" smtClean="0"/>
              <a:t>, J. P., Hilts, R. W., Herd, D. K. (2012) Unusual </a:t>
            </a:r>
            <a:r>
              <a:rPr lang="en-US" dirty="0" err="1" smtClean="0"/>
              <a:t>nonterrestrial</a:t>
            </a:r>
            <a:r>
              <a:rPr lang="en-US" dirty="0" smtClean="0"/>
              <a:t> L-</a:t>
            </a:r>
            <a:r>
              <a:rPr lang="en-US" dirty="0" err="1" smtClean="0"/>
              <a:t>proteinogenic</a:t>
            </a:r>
            <a:r>
              <a:rPr lang="en-US" dirty="0" smtClean="0"/>
              <a:t> amino acid excesses in the </a:t>
            </a:r>
            <a:r>
              <a:rPr lang="en-US" dirty="0" err="1" smtClean="0"/>
              <a:t>Tagish</a:t>
            </a:r>
            <a:r>
              <a:rPr lang="en-US" dirty="0" smtClean="0"/>
              <a:t> Lake meteorite. </a:t>
            </a:r>
            <a:r>
              <a:rPr lang="en-US" i="1" dirty="0" err="1" smtClean="0"/>
              <a:t>Meteoritics</a:t>
            </a:r>
            <a:r>
              <a:rPr lang="en-US" i="1" dirty="0" smtClean="0"/>
              <a:t> &amp; Planetary Science. 47</a:t>
            </a:r>
            <a:r>
              <a:rPr lang="en-US" dirty="0" smtClean="0"/>
              <a:t>, 1347-1364.</a:t>
            </a:r>
          </a:p>
          <a:p>
            <a:pPr marL="514350" indent="-514350">
              <a:buFont typeface="+mj-lt"/>
              <a:buAutoNum type="arabicPeriod" startAt="5"/>
            </a:pPr>
            <a:endParaRPr lang="en-US" i="1" dirty="0" smtClean="0"/>
          </a:p>
          <a:p>
            <a:pPr marL="514350" indent="-514350">
              <a:buFont typeface="+mj-lt"/>
              <a:buAutoNum type="arabicPeriod" startAt="5"/>
            </a:pPr>
            <a:r>
              <a:rPr lang="en-US" i="1" dirty="0" err="1" smtClean="0"/>
              <a:t>ScienceDaily</a:t>
            </a:r>
            <a:r>
              <a:rPr lang="en-US" dirty="0" smtClean="0"/>
              <a:t>. “How Life Turned Left: Meteorite Fragments Help Explain Why Living Things Only Use Molecules With Specific Orientations.” July 25, 2012.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8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Amino Acid Chirality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All amino acids (except for glycine) have 1 or more chiral centers</a:t>
            </a:r>
          </a:p>
          <a:p>
            <a:r>
              <a:rPr lang="en-US" dirty="0" smtClean="0"/>
              <a:t>Amino acids can exist in either </a:t>
            </a:r>
            <a:r>
              <a:rPr lang="en-US" i="1" dirty="0" smtClean="0"/>
              <a:t>L</a:t>
            </a:r>
            <a:r>
              <a:rPr lang="en-US" dirty="0" smtClean="0"/>
              <a:t> or </a:t>
            </a:r>
            <a:r>
              <a:rPr lang="en-US" i="1" dirty="0" smtClean="0"/>
              <a:t>D</a:t>
            </a:r>
            <a:r>
              <a:rPr lang="en-US" dirty="0" smtClean="0"/>
              <a:t> conformations</a:t>
            </a:r>
            <a:endParaRPr lang="en-US" dirty="0"/>
          </a:p>
        </p:txBody>
      </p:sp>
      <p:pic>
        <p:nvPicPr>
          <p:cNvPr id="1026" name="Picture 2" descr="http://www.math.kit.edu/iag1/~heumann/media/molecule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38550"/>
            <a:ext cx="6524625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4343400" y="6473276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http://www.math.kit.edu/iag1/~heumann/en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0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 rot="19877035">
            <a:off x="1441269" y="2746929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QUESTIONS?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7695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Life is Left!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All amino acids used in biological processes on Earth are of L configurations</a:t>
            </a:r>
          </a:p>
          <a:p>
            <a:r>
              <a:rPr lang="en-US" dirty="0" err="1" smtClean="0"/>
              <a:t>Homochirality</a:t>
            </a:r>
            <a:r>
              <a:rPr lang="en-US" dirty="0" smtClean="0"/>
              <a:t> reduces complexity of these systems</a:t>
            </a:r>
          </a:p>
          <a:p>
            <a:r>
              <a:rPr lang="en-US" dirty="0" smtClean="0"/>
              <a:t>How did amino acid synthesis on pre-life Earth begin to favor L enantiomers?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90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Strecker</a:t>
            </a:r>
            <a:r>
              <a:rPr lang="en-US" dirty="0" smtClean="0"/>
              <a:t>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5029200"/>
            <a:ext cx="8229600" cy="160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Abiotic synthesis of amino acids</a:t>
            </a:r>
          </a:p>
          <a:p>
            <a:r>
              <a:rPr lang="en-US" dirty="0" smtClean="0"/>
              <a:t>Produces racemic mixture</a:t>
            </a:r>
          </a:p>
          <a:p>
            <a:r>
              <a:rPr lang="en-US" dirty="0" smtClean="0"/>
              <a:t>So why are all biological amino acids L?</a:t>
            </a:r>
            <a:endParaRPr lang="en-US" dirty="0"/>
          </a:p>
        </p:txBody>
      </p:sp>
      <p:pic>
        <p:nvPicPr>
          <p:cNvPr id="2050" name="Picture 2" descr="http://www.organic-chemistry.org/namedreactions/streck5.gi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695387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>
            <p:custDataLst>
              <p:tags r:id="rId4"/>
            </p:custDataLst>
          </p:nvPr>
        </p:nvSpPr>
        <p:spPr>
          <a:xfrm>
            <a:off x="1010194" y="1140022"/>
            <a:ext cx="80118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http://www.organic-chemistry.org/namedreactions/strecker-synthesis.shtm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470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Amino Acids in Meteoroids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Amino acids produced in meteoroids are similar to those on Earth</a:t>
            </a:r>
          </a:p>
          <a:p>
            <a:r>
              <a:rPr lang="en-US" dirty="0" smtClean="0"/>
              <a:t>Created </a:t>
            </a:r>
            <a:r>
              <a:rPr lang="en-US" dirty="0" err="1" smtClean="0"/>
              <a:t>abiotically</a:t>
            </a:r>
            <a:r>
              <a:rPr lang="en-US" dirty="0"/>
              <a:t> </a:t>
            </a:r>
            <a:r>
              <a:rPr lang="en-US" dirty="0" smtClean="0"/>
              <a:t>via</a:t>
            </a:r>
            <a:r>
              <a:rPr lang="en-US" dirty="0" smtClean="0"/>
              <a:t> </a:t>
            </a:r>
            <a:r>
              <a:rPr lang="en-US" dirty="0" err="1" smtClean="0"/>
              <a:t>Strecker</a:t>
            </a:r>
            <a:r>
              <a:rPr lang="en-US" dirty="0" smtClean="0"/>
              <a:t> synthesis</a:t>
            </a:r>
          </a:p>
          <a:p>
            <a:r>
              <a:rPr lang="en-US" dirty="0" smtClean="0"/>
              <a:t>Should expect to see racemic mixtures of amino acids in meteorites…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5400" dirty="0" smtClean="0"/>
              <a:t>…NO!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10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Tagish</a:t>
            </a:r>
            <a:r>
              <a:rPr lang="en-US" dirty="0" smtClean="0"/>
              <a:t> Lake Meteor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Fell on 18 January 2000 over British Columbia</a:t>
            </a:r>
          </a:p>
          <a:p>
            <a:r>
              <a:rPr lang="en-US" dirty="0" smtClean="0"/>
              <a:t>Widespread publicity ensured quick retrieval by researchers</a:t>
            </a:r>
          </a:p>
          <a:p>
            <a:pPr lvl="1"/>
            <a:r>
              <a:rPr lang="en-US" dirty="0" smtClean="0"/>
              <a:t>Less chance for contamination</a:t>
            </a:r>
          </a:p>
          <a:p>
            <a:r>
              <a:rPr lang="en-US" dirty="0" smtClean="0"/>
              <a:t>Enantiomeric mixtures analyzed at the University of Alberta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78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agish lake dust cloud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77" y="0"/>
            <a:ext cx="73269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1036320" y="6248400"/>
            <a:ext cx="681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http://reentry.arc.nasa.gov/scienceastro.html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49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Tests performed by </a:t>
            </a:r>
            <a:r>
              <a:rPr lang="en-US" dirty="0" err="1" smtClean="0"/>
              <a:t>Glavin</a:t>
            </a:r>
            <a:r>
              <a:rPr lang="en-US" dirty="0" smtClean="0"/>
              <a:t> et al:</a:t>
            </a:r>
          </a:p>
          <a:p>
            <a:pPr lvl="2"/>
            <a:r>
              <a:rPr lang="en-US" dirty="0" smtClean="0"/>
              <a:t>High pressure liquid chromatography (HPLC)</a:t>
            </a:r>
          </a:p>
          <a:p>
            <a:pPr lvl="3"/>
            <a:r>
              <a:rPr lang="en-US" dirty="0" smtClean="0"/>
              <a:t>Results compared against amino acid standards</a:t>
            </a:r>
          </a:p>
          <a:p>
            <a:pPr lvl="3"/>
            <a:r>
              <a:rPr lang="en-US" dirty="0" smtClean="0"/>
              <a:t>Quantification of enantiomers</a:t>
            </a:r>
            <a:endParaRPr lang="en-US" dirty="0" smtClean="0"/>
          </a:p>
          <a:p>
            <a:pPr lvl="2"/>
            <a:r>
              <a:rPr lang="en-US" dirty="0" smtClean="0"/>
              <a:t>Time-of-flight mass spectroscopy (TOF-MS)</a:t>
            </a:r>
          </a:p>
          <a:p>
            <a:pPr lvl="3"/>
            <a:r>
              <a:rPr lang="en-US" dirty="0" smtClean="0"/>
              <a:t>To further refine amino acid identification by  molecular mass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andem </a:t>
            </a:r>
            <a:r>
              <a:rPr lang="en-US" dirty="0"/>
              <a:t>mass spectroscopy and isotopic ratio mass </a:t>
            </a:r>
            <a:r>
              <a:rPr lang="en-US" dirty="0" smtClean="0"/>
              <a:t>spectrometry (MS-IRMS)</a:t>
            </a:r>
          </a:p>
          <a:p>
            <a:pPr lvl="3"/>
            <a:r>
              <a:rPr lang="en-US" dirty="0" smtClean="0"/>
              <a:t>To determine the level of carbon-13 enrichment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48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304800" y="41148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In the two samples tested for enantiomeric composition, large L</a:t>
            </a:r>
            <a:r>
              <a:rPr lang="en-US" sz="2400" baseline="-25000" dirty="0" smtClean="0"/>
              <a:t>ee</a:t>
            </a:r>
            <a:r>
              <a:rPr lang="en-US" sz="2400" dirty="0" smtClean="0"/>
              <a:t>s were observed for aspartic acid, glutamic acid, serine, and threonine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Alanine was much closer to a racemic mixture</a:t>
            </a:r>
            <a:endParaRPr lang="en-US" sz="24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37" y="1752600"/>
            <a:ext cx="7652925" cy="208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19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SPACE">
      <a:dk1>
        <a:srgbClr val="EEECE1"/>
      </a:dk1>
      <a:lt1>
        <a:srgbClr val="000000"/>
      </a:lt1>
      <a:dk2>
        <a:srgbClr val="FFFFFF"/>
      </a:dk2>
      <a:lt2>
        <a:srgbClr val="D8D8D8"/>
      </a:lt2>
      <a:accent1>
        <a:srgbClr val="0000FF"/>
      </a:accent1>
      <a:accent2>
        <a:srgbClr val="FFFF00"/>
      </a:accent2>
      <a:accent3>
        <a:srgbClr val="FF0000"/>
      </a:accent3>
      <a:accent4>
        <a:srgbClr val="92D05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haroni"/>
        <a:ea typeface=""/>
        <a:cs typeface=""/>
      </a:majorFont>
      <a:minorFont>
        <a:latin typeface="Aharon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1058</Words>
  <Application>Microsoft Office PowerPoint</Application>
  <PresentationFormat>On-screen Show (4:3)</PresentationFormat>
  <Paragraphs>96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Amino acids in space:  How meteors may have affected amino acid chirality on Earth</vt:lpstr>
      <vt:lpstr>Amino Acid Chirality</vt:lpstr>
      <vt:lpstr>Life is Left!</vt:lpstr>
      <vt:lpstr>Strecker Synthesis</vt:lpstr>
      <vt:lpstr>Amino Acids in Meteoroids</vt:lpstr>
      <vt:lpstr>The Tagish Lake Meteor</vt:lpstr>
      <vt:lpstr>PowerPoint Presentation</vt:lpstr>
      <vt:lpstr>Testing</vt:lpstr>
      <vt:lpstr>Results</vt:lpstr>
      <vt:lpstr>Not Contaminated!</vt:lpstr>
      <vt:lpstr>Crystallization Theory</vt:lpstr>
      <vt:lpstr>Crystallization Theory</vt:lpstr>
      <vt:lpstr>PowerPoint Presentation</vt:lpstr>
      <vt:lpstr>Crystallization Theory</vt:lpstr>
      <vt:lpstr>Crystallization Theory</vt:lpstr>
      <vt:lpstr>Circular Polarized Light (CPL)</vt:lpstr>
      <vt:lpstr>However…</vt:lpstr>
      <vt:lpstr>References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Amino acids in space:  How meteors may have affected amino acid chirality on Earth</dc:title>
  <dc:creator>Windows User</dc:creator>
  <cp:lastModifiedBy>Windows User</cp:lastModifiedBy>
  <cp:revision>32</cp:revision>
  <dcterms:created xsi:type="dcterms:W3CDTF">2012-12-09T00:22:47Z</dcterms:created>
  <dcterms:modified xsi:type="dcterms:W3CDTF">2012-12-10T01:00:28Z</dcterms:modified>
</cp:coreProperties>
</file>